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59BB60-6902-4602-B804-F30650FF9CF4}">
  <a:tblStyle styleId="{7359BB60-6902-4602-B804-F30650FF9C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75f0a8fd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75f0a8fd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75f0a8fd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75f0a8fd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75f0a8fd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75f0a8fd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75f0a8fd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75f0a8fd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75f0a8fd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75f0a8fd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75f0a8fd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75f0a8fd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75f0a8fd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75f0a8fd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75f0a8fd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75f0a8fd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75f0a8fd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75f0a8fd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75f0a8fd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75f0a8fd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75f0a8fd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75f0a8f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75f0a8fd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75f0a8fd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75f0a8fd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75f0a8fd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bf78c53c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bf78c53c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bf78c53c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bf78c53c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75f0a8fd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75f0a8fd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bf78c53c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bf78c53c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bf78c53c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bf78c53c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75f0a8fd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75f0a8fd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75f0a8fd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75f0a8fd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75f0a8fd4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75f0a8fd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75f0a8f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75f0a8f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75f0a8fd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75f0a8fd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75f0a8fd4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75f0a8fd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75f0a8fd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75f0a8fd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75f0a8fd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75f0a8fd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75f0a8fd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b75f0a8fd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75f0a8fd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b75f0a8fd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75f0a8fd4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b75f0a8fd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75f0a8f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75f0a8f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75f0a8fd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75f0a8fd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75f0a8fd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75f0a8fd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75f0a8fd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75f0a8fd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75f0a8fd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75f0a8fd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75f0a8fd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75f0a8fd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77650" y="-3157625"/>
            <a:ext cx="23101850" cy="119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l" sz="4300">
                <a:solidFill>
                  <a:schemeClr val="lt1"/>
                </a:solidFill>
              </a:rPr>
              <a:t>Armillaria</a:t>
            </a:r>
            <a:r>
              <a:rPr b="1" lang="pl" sz="4300">
                <a:solidFill>
                  <a:schemeClr val="lt1"/>
                </a:solidFill>
              </a:rPr>
              <a:t> phylogeny</a:t>
            </a:r>
            <a:endParaRPr b="1" sz="430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-63050"/>
            <a:ext cx="50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lt1"/>
                </a:solidFill>
              </a:rPr>
              <a:t>https://www.gbif.org/occurrence/4510067688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0" l="8230" r="7438" t="0"/>
          <a:stretch/>
        </p:blipFill>
        <p:spPr>
          <a:xfrm>
            <a:off x="149925" y="748100"/>
            <a:ext cx="8844150" cy="42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149925" y="193425"/>
            <a:ext cx="5273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dk2"/>
                </a:solidFill>
              </a:rPr>
              <a:t>Klastrowanie sekwencji (mmseqs2)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/>
        </p:nvSpPr>
        <p:spPr>
          <a:xfrm>
            <a:off x="149925" y="193425"/>
            <a:ext cx="19866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dk2"/>
                </a:solidFill>
              </a:rPr>
              <a:t>Klastrowanie sekwencji (mmseqs2)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0" l="0" r="0" t="783"/>
          <a:stretch/>
        </p:blipFill>
        <p:spPr>
          <a:xfrm>
            <a:off x="2558550" y="34725"/>
            <a:ext cx="6534149" cy="507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157850" y="1579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Do konstrukcji drzew wybrano 3140 klastrów</a:t>
            </a:r>
            <a:endParaRPr sz="2400"/>
          </a:p>
        </p:txBody>
      </p:sp>
      <p:sp>
        <p:nvSpPr>
          <p:cNvPr id="124" name="Google Shape;124;p24"/>
          <p:cNvSpPr txBox="1"/>
          <p:nvPr/>
        </p:nvSpPr>
        <p:spPr>
          <a:xfrm>
            <a:off x="279875" y="923200"/>
            <a:ext cx="70044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Tylko klastry które: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l" sz="1800">
                <a:solidFill>
                  <a:schemeClr val="dk2"/>
                </a:solidFill>
              </a:rPr>
              <a:t>miały dokładnie 9 sekwencji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l" sz="1800">
                <a:solidFill>
                  <a:schemeClr val="dk2"/>
                </a:solidFill>
              </a:rPr>
              <a:t>miały dokładnie jedną sekwencję z każdego gatunku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Wykluczono więc klastry zawierające paralogi.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157850" y="1579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Do konstrukcji drzew wybrano 3140 klastrów</a:t>
            </a:r>
            <a:endParaRPr sz="2400"/>
          </a:p>
        </p:txBody>
      </p:sp>
      <p:sp>
        <p:nvSpPr>
          <p:cNvPr id="130" name="Google Shape;130;p25"/>
          <p:cNvSpPr txBox="1"/>
          <p:nvPr/>
        </p:nvSpPr>
        <p:spPr>
          <a:xfrm>
            <a:off x="279875" y="923200"/>
            <a:ext cx="70044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Tylko klastry które: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l" sz="1800">
                <a:solidFill>
                  <a:schemeClr val="dk2"/>
                </a:solidFill>
              </a:rPr>
              <a:t>miały dokładnie 9 sekwencji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l" sz="1800">
                <a:solidFill>
                  <a:schemeClr val="dk2"/>
                </a:solidFill>
              </a:rPr>
              <a:t>miały dokładnie jedną sekwencję z każdego gatunku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Wykluczono więc klastry zawierające paralogi.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157850" y="16819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Konstrukcja drzew ML rodzin białek (raxml-ng)</a:t>
            </a:r>
            <a:endParaRPr sz="2400"/>
          </a:p>
        </p:txBody>
      </p:sp>
      <p:sp>
        <p:nvSpPr>
          <p:cNvPr id="136" name="Google Shape;136;p26"/>
          <p:cNvSpPr txBox="1"/>
          <p:nvPr/>
        </p:nvSpPr>
        <p:spPr>
          <a:xfrm>
            <a:off x="279875" y="2373925"/>
            <a:ext cx="75468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l" sz="1800">
                <a:solidFill>
                  <a:schemeClr val="dk2"/>
                </a:solidFill>
              </a:rPr>
              <a:t>20 drzew startowych (10 losowych i 10 o drzew MP)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l" sz="1800">
                <a:solidFill>
                  <a:schemeClr val="dk2"/>
                </a:solidFill>
              </a:rPr>
              <a:t>100 bootstrapów do wykorzystania przy filtrowaniu drzew później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l" sz="1800">
                <a:solidFill>
                  <a:schemeClr val="dk2"/>
                </a:solidFill>
              </a:rPr>
              <a:t>model: LG+G8+F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157850" y="-63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Multiuliniowienie (mafft)</a:t>
            </a:r>
            <a:endParaRPr sz="2400"/>
          </a:p>
        </p:txBody>
      </p:sp>
      <p:sp>
        <p:nvSpPr>
          <p:cNvPr id="138" name="Google Shape;138;p26"/>
          <p:cNvSpPr txBox="1"/>
          <p:nvPr/>
        </p:nvSpPr>
        <p:spPr>
          <a:xfrm>
            <a:off x="279875" y="621325"/>
            <a:ext cx="75468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l" sz="1800">
                <a:solidFill>
                  <a:schemeClr val="dk2"/>
                </a:solidFill>
              </a:rPr>
              <a:t>1000 iteracji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l" sz="1800">
                <a:solidFill>
                  <a:schemeClr val="dk2"/>
                </a:solidFill>
              </a:rPr>
              <a:t>uliniowienie globalne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157850" y="-63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Timetree</a:t>
            </a:r>
            <a:endParaRPr sz="2400"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393" y="-63350"/>
            <a:ext cx="6787606" cy="52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157850" y="-63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Drzewa konsensusowe (raxml-ng)</a:t>
            </a:r>
            <a:endParaRPr sz="2400"/>
          </a:p>
        </p:txBody>
      </p:sp>
      <p:sp>
        <p:nvSpPr>
          <p:cNvPr id="150" name="Google Shape;150;p28"/>
          <p:cNvSpPr txBox="1"/>
          <p:nvPr/>
        </p:nvSpPr>
        <p:spPr>
          <a:xfrm>
            <a:off x="279875" y="621325"/>
            <a:ext cx="75468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Dwa warianty: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l" sz="1800">
                <a:solidFill>
                  <a:schemeClr val="dk2"/>
                </a:solidFill>
              </a:rPr>
              <a:t>majority rule consensus (0.5)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l" sz="1800">
                <a:solidFill>
                  <a:schemeClr val="dk2"/>
                </a:solidFill>
              </a:rPr>
              <a:t>majority rule consensus with greedy heuristic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157850" y="-63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Drzewa konsensusowe (raxml-ng)</a:t>
            </a:r>
            <a:endParaRPr sz="2400"/>
          </a:p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b="59036" l="0" r="37402" t="0"/>
          <a:stretch/>
        </p:blipFill>
        <p:spPr>
          <a:xfrm>
            <a:off x="446425" y="303425"/>
            <a:ext cx="8829476" cy="309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4">
            <a:alphaModFix/>
          </a:blip>
          <a:srcRect b="61499" l="0" r="40554" t="0"/>
          <a:stretch/>
        </p:blipFill>
        <p:spPr>
          <a:xfrm>
            <a:off x="338500" y="2299225"/>
            <a:ext cx="8222899" cy="287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0250" y="89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Superdrzewa (duptree)</a:t>
            </a:r>
            <a:endParaRPr sz="2400"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 b="66977" l="0" r="46538" t="0"/>
          <a:stretch/>
        </p:blipFill>
        <p:spPr>
          <a:xfrm>
            <a:off x="420725" y="401900"/>
            <a:ext cx="7578849" cy="25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 rotWithShape="1">
          <a:blip r:embed="rId3">
            <a:alphaModFix/>
          </a:blip>
          <a:srcRect b="61499" l="0" r="40554" t="0"/>
          <a:stretch/>
        </p:blipFill>
        <p:spPr>
          <a:xfrm>
            <a:off x="310250" y="2357850"/>
            <a:ext cx="8222899" cy="28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>
            <p:ph type="title"/>
          </p:nvPr>
        </p:nvSpPr>
        <p:spPr>
          <a:xfrm>
            <a:off x="310250" y="89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Superdrzewa (duptree)</a:t>
            </a:r>
            <a:endParaRPr sz="2400"/>
          </a:p>
        </p:txBody>
      </p:sp>
      <p:pic>
        <p:nvPicPr>
          <p:cNvPr id="170" name="Google Shape;170;p31"/>
          <p:cNvPicPr preferRelativeResize="0"/>
          <p:nvPr/>
        </p:nvPicPr>
        <p:blipFill rotWithShape="1">
          <a:blip r:embed="rId4">
            <a:alphaModFix/>
          </a:blip>
          <a:srcRect b="66977" l="0" r="46538" t="0"/>
          <a:stretch/>
        </p:blipFill>
        <p:spPr>
          <a:xfrm>
            <a:off x="420725" y="401900"/>
            <a:ext cx="7578849" cy="25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/>
        </p:nvSpPr>
        <p:spPr>
          <a:xfrm>
            <a:off x="514350" y="2281600"/>
            <a:ext cx="175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RF: 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-370" r="370" t="0"/>
          <a:stretch/>
        </p:blipFill>
        <p:spPr>
          <a:xfrm>
            <a:off x="-67225" y="-154625"/>
            <a:ext cx="9211224" cy="6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4420">
                <a:solidFill>
                  <a:schemeClr val="lt1"/>
                </a:solidFill>
              </a:rPr>
              <a:t>Czemu opieńka?</a:t>
            </a:r>
            <a:endParaRPr sz="44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0250" y="89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Porównanie z timetree</a:t>
            </a:r>
            <a:endParaRPr sz="2400"/>
          </a:p>
        </p:txBody>
      </p:sp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64459" l="0" r="37134" t="0"/>
          <a:stretch/>
        </p:blipFill>
        <p:spPr>
          <a:xfrm>
            <a:off x="392125" y="401875"/>
            <a:ext cx="8159877" cy="247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 rotWithShape="1">
          <a:blip r:embed="rId4">
            <a:alphaModFix/>
          </a:blip>
          <a:srcRect b="60619" l="0" r="35529" t="0"/>
          <a:stretch/>
        </p:blipFill>
        <p:spPr>
          <a:xfrm>
            <a:off x="1552375" y="2184875"/>
            <a:ext cx="8684800" cy="28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/>
        </p:nvSpPr>
        <p:spPr>
          <a:xfrm>
            <a:off x="514350" y="2281600"/>
            <a:ext cx="175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RF: 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25" y="79150"/>
            <a:ext cx="832459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Coetzee el at. 2018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652" y="481020"/>
            <a:ext cx="4057206" cy="418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157" y="385300"/>
            <a:ext cx="3741790" cy="43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013" y="271950"/>
            <a:ext cx="3653658" cy="459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124" y="327842"/>
            <a:ext cx="3564864" cy="448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/>
          <p:nvPr/>
        </p:nvSpPr>
        <p:spPr>
          <a:xfrm>
            <a:off x="515613" y="2364225"/>
            <a:ext cx="300300" cy="300300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6"/>
          <p:cNvSpPr/>
          <p:nvPr/>
        </p:nvSpPr>
        <p:spPr>
          <a:xfrm>
            <a:off x="515613" y="2880525"/>
            <a:ext cx="300300" cy="3003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6"/>
          <p:cNvSpPr txBox="1"/>
          <p:nvPr/>
        </p:nvSpPr>
        <p:spPr>
          <a:xfrm>
            <a:off x="1041650" y="2282475"/>
            <a:ext cx="4869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Australia i Oceania, Południowa Ameryka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1041650" y="2798775"/>
            <a:ext cx="3150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Holarktyczny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75" y="94250"/>
            <a:ext cx="8603701" cy="21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75" y="495149"/>
            <a:ext cx="8639452" cy="40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7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Coetzee </a:t>
            </a:r>
            <a:r>
              <a:rPr lang="pl" sz="1100">
                <a:solidFill>
                  <a:schemeClr val="dk1"/>
                </a:solidFill>
              </a:rPr>
              <a:t>el at. 2011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900" y="131162"/>
            <a:ext cx="6830199" cy="48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Koch </a:t>
            </a:r>
            <a:r>
              <a:rPr lang="pl" sz="1100">
                <a:solidFill>
                  <a:schemeClr val="dk1"/>
                </a:solidFill>
              </a:rPr>
              <a:t>el at. 2017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9"/>
          <p:cNvPicPr preferRelativeResize="0"/>
          <p:nvPr/>
        </p:nvPicPr>
        <p:blipFill rotWithShape="1">
          <a:blip r:embed="rId3">
            <a:alphaModFix/>
          </a:blip>
          <a:srcRect b="64586" l="0" r="41694" t="0"/>
          <a:stretch/>
        </p:blipFill>
        <p:spPr>
          <a:xfrm>
            <a:off x="357550" y="342900"/>
            <a:ext cx="8248550" cy="26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 rotWithShape="1">
          <a:blip r:embed="rId4">
            <a:alphaModFix/>
          </a:blip>
          <a:srcRect b="61751" l="0" r="40645" t="0"/>
          <a:stretch/>
        </p:blipFill>
        <p:spPr>
          <a:xfrm>
            <a:off x="583138" y="2634750"/>
            <a:ext cx="8022973" cy="27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 txBox="1"/>
          <p:nvPr/>
        </p:nvSpPr>
        <p:spPr>
          <a:xfrm>
            <a:off x="137725" y="114300"/>
            <a:ext cx="3942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dk2"/>
                </a:solidFill>
              </a:rPr>
              <a:t>Bonus: filtrowanie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9350"/>
            <a:ext cx="8839204" cy="433328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 txBox="1"/>
          <p:nvPr/>
        </p:nvSpPr>
        <p:spPr>
          <a:xfrm>
            <a:off x="86450" y="54225"/>
            <a:ext cx="3216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dk2"/>
                </a:solidFill>
              </a:rPr>
              <a:t>Armillaria borealis</a:t>
            </a:r>
            <a:endParaRPr i="1" sz="1800">
              <a:solidFill>
                <a:schemeClr val="dk2"/>
              </a:solidFill>
            </a:endParaRPr>
          </a:p>
        </p:txBody>
      </p:sp>
      <p:sp>
        <p:nvSpPr>
          <p:cNvPr id="232" name="Google Shape;232;p40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GBIF.org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/>
        </p:nvSpPr>
        <p:spPr>
          <a:xfrm>
            <a:off x="86450" y="54225"/>
            <a:ext cx="3216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dk2"/>
                </a:solidFill>
              </a:rPr>
              <a:t>Armillaria fumosa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38" name="Google Shape;2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0" y="555675"/>
            <a:ext cx="8869775" cy="44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1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GBIF.org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50" y="-348250"/>
            <a:ext cx="9308600" cy="58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/>
        </p:nvSpPr>
        <p:spPr>
          <a:xfrm>
            <a:off x="86450" y="54225"/>
            <a:ext cx="3216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dk2"/>
                </a:solidFill>
              </a:rPr>
              <a:t>Armillaria gallica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50" y="763500"/>
            <a:ext cx="8438728" cy="416167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GBIF.org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/>
        </p:nvSpPr>
        <p:spPr>
          <a:xfrm>
            <a:off x="86450" y="54225"/>
            <a:ext cx="3216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dk2"/>
                </a:solidFill>
              </a:rPr>
              <a:t>Armillaria luteobubalina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25" y="609625"/>
            <a:ext cx="8388890" cy="41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3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GBIF.org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/>
        </p:nvSpPr>
        <p:spPr>
          <a:xfrm>
            <a:off x="86450" y="54225"/>
            <a:ext cx="3216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dk2"/>
                </a:solidFill>
              </a:rPr>
              <a:t>Armillaria mellea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00" y="748825"/>
            <a:ext cx="8489155" cy="41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4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GBIF.org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/>
        </p:nvSpPr>
        <p:spPr>
          <a:xfrm>
            <a:off x="86450" y="54225"/>
            <a:ext cx="3216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dk2"/>
                </a:solidFill>
              </a:rPr>
              <a:t>Armillaria nabsnona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88" y="677025"/>
            <a:ext cx="8772623" cy="42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5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GBIF.org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/>
        </p:nvSpPr>
        <p:spPr>
          <a:xfrm>
            <a:off x="86450" y="54225"/>
            <a:ext cx="3216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dk2"/>
                </a:solidFill>
              </a:rPr>
              <a:t>Armillaria nova-zelandiae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73" name="Google Shape;2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25" y="770825"/>
            <a:ext cx="8577526" cy="42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6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GBIF.org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/>
        </p:nvSpPr>
        <p:spPr>
          <a:xfrm>
            <a:off x="86450" y="54225"/>
            <a:ext cx="3216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dk2"/>
                </a:solidFill>
              </a:rPr>
              <a:t>Armillaria ostoyae 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00" y="677025"/>
            <a:ext cx="8651203" cy="42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7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GBIF.org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/>
        </p:nvSpPr>
        <p:spPr>
          <a:xfrm>
            <a:off x="86450" y="54225"/>
            <a:ext cx="3216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dk2"/>
                </a:solidFill>
              </a:rPr>
              <a:t>Armillaria solidipes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0" y="712200"/>
            <a:ext cx="8649175" cy="42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8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GBIF.org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90600"/>
            <a:ext cx="9144001" cy="684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50" y="32850"/>
            <a:ext cx="4965201" cy="5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5196250" y="1699950"/>
            <a:ext cx="38322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Osobnik w Oregonie zajmuje ponad 3 mile kwadratowe i ma 8 tysięcy lat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3511025" y="501175"/>
            <a:ext cx="4784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300">
                <a:solidFill>
                  <a:schemeClr val="dk2"/>
                </a:solidFill>
              </a:rPr>
              <a:t>Największe żywe organizmy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100" y="1006725"/>
            <a:ext cx="5146899" cy="399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4327176" cy="23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088" y="2383900"/>
            <a:ext cx="2743100" cy="25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Anderson et al. 2018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-1099" l="0" r="0" t="1100"/>
          <a:stretch/>
        </p:blipFill>
        <p:spPr>
          <a:xfrm>
            <a:off x="4148525" y="1475650"/>
            <a:ext cx="4858326" cy="33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4327176" cy="23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088" y="2383900"/>
            <a:ext cx="2743100" cy="25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7214875" y="27950"/>
            <a:ext cx="1929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Anderson et al. 2018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20"/>
          <p:cNvGraphicFramePr/>
          <p:nvPr/>
        </p:nvGraphicFramePr>
        <p:xfrm>
          <a:off x="952500" y="105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{7359BB60-6902-4602-B804-F30650FF9CF4}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l"/>
                        <a:t>Armillaria borealis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GCA_030435635.1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l">
                          <a:solidFill>
                            <a:schemeClr val="dk1"/>
                          </a:solidFill>
                        </a:rPr>
                        <a:t>Armillaria mellea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GCA_030407055.1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l">
                          <a:solidFill>
                            <a:schemeClr val="dk1"/>
                          </a:solidFill>
                        </a:rPr>
                        <a:t>Armillaria fumosa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GCA_030407015.1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l">
                          <a:solidFill>
                            <a:schemeClr val="dk1"/>
                          </a:solidFill>
                        </a:rPr>
                        <a:t>Armillaria nabsnona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GCA_030407065.1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l">
                          <a:solidFill>
                            <a:schemeClr val="dk1"/>
                          </a:solidFill>
                        </a:rPr>
                        <a:t>Armillaria luteobubalina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GCA_030435615.1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l">
                          <a:solidFill>
                            <a:schemeClr val="dk1"/>
                          </a:solidFill>
                        </a:rPr>
                        <a:t>Armillaria novae-zelandiae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GCA_030435655.1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l">
                          <a:solidFill>
                            <a:schemeClr val="dk1"/>
                          </a:solidFill>
                        </a:rPr>
                        <a:t>Armillaria ostoyae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GCA_900157425.1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l">
                          <a:solidFill>
                            <a:schemeClr val="dk1"/>
                          </a:solidFill>
                        </a:rPr>
                        <a:t>Armillaria gallica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GCA_002307695.1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l">
                          <a:solidFill>
                            <a:schemeClr val="dk1"/>
                          </a:solidFill>
                        </a:rPr>
                        <a:t>Armillaria solidipes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GCA_002307675.1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1" name="Google Shape;101;p20"/>
          <p:cNvSpPr txBox="1"/>
          <p:nvPr/>
        </p:nvSpPr>
        <p:spPr>
          <a:xfrm>
            <a:off x="184625" y="123100"/>
            <a:ext cx="7407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chemeClr val="dk1"/>
                </a:solidFill>
              </a:rPr>
              <a:t>9 gatunków z dostępnymi w NCBI anotacjami genów kodujących białka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Wyniki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